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77" r:id="rId2"/>
    <p:sldId id="290" r:id="rId3"/>
    <p:sldId id="289" r:id="rId4"/>
    <p:sldId id="291" r:id="rId5"/>
    <p:sldId id="292" r:id="rId6"/>
    <p:sldId id="278" r:id="rId7"/>
    <p:sldId id="297" r:id="rId8"/>
    <p:sldId id="293" r:id="rId9"/>
    <p:sldId id="294" r:id="rId10"/>
    <p:sldId id="295" r:id="rId11"/>
    <p:sldId id="287" r:id="rId12"/>
    <p:sldId id="296" r:id="rId13"/>
    <p:sldId id="288" r:id="rId14"/>
    <p:sldId id="280" r:id="rId15"/>
    <p:sldId id="298" r:id="rId16"/>
    <p:sldId id="299" r:id="rId17"/>
  </p:sldIdLst>
  <p:sldSz cx="14631988" cy="8231188"/>
  <p:notesSz cx="7785100" cy="1416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653202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306403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95960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612807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3266008" algn="l" defTabSz="1306403" rtl="0" eaLnBrk="1" latinLnBrk="0" hangingPunct="1"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3919210" algn="l" defTabSz="1306403" rtl="0" eaLnBrk="1" latinLnBrk="0" hangingPunct="1"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4572411" algn="l" defTabSz="1306403" rtl="0" eaLnBrk="1" latinLnBrk="0" hangingPunct="1"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5225613" algn="l" defTabSz="1306403" rtl="0" eaLnBrk="1" latinLnBrk="0" hangingPunct="1">
      <a:defRPr sz="3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pos="87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460">
          <p15:clr>
            <a:srgbClr val="A4A3A4"/>
          </p15:clr>
        </p15:guide>
        <p15:guide id="4" pos="24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D1C24"/>
    <a:srgbClr val="716568"/>
    <a:srgbClr val="21409A"/>
    <a:srgbClr val="44C8F5"/>
    <a:srgbClr val="636467"/>
    <a:srgbClr val="003143"/>
    <a:srgbClr val="4FC6E0"/>
    <a:srgbClr val="003774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40" autoAdjust="0"/>
  </p:normalViewPr>
  <p:slideViewPr>
    <p:cSldViewPr showGuides="1">
      <p:cViewPr>
        <p:scale>
          <a:sx n="52" d="100"/>
          <a:sy n="52" d="100"/>
        </p:scale>
        <p:origin x="60" y="136"/>
      </p:cViewPr>
      <p:guideLst>
        <p:guide orient="horz" pos="732"/>
        <p:guide pos="87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  <p:guide orient="horz" pos="4460"/>
        <p:guide pos="24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37354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>
              <a:defRPr sz="16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11557" y="0"/>
            <a:ext cx="337354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27088" y="1062038"/>
            <a:ext cx="9439276" cy="5310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38013" y="6726237"/>
            <a:ext cx="5709074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01" tIns="62700" rIns="125401" bIns="62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3452475"/>
            <a:ext cx="337354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01" tIns="62700" rIns="125401" bIns="62700" numCol="1" anchor="b" anchorCtr="0" compatLnSpc="1">
            <a:prstTxWarp prst="textNoShape">
              <a:avLst/>
            </a:prstTxWarp>
          </a:bodyPr>
          <a:lstStyle>
            <a:lvl1pPr>
              <a:defRPr sz="16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11557" y="13452475"/>
            <a:ext cx="337354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01" tIns="62700" rIns="125401" bIns="6270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ea typeface="ＭＳ Ｐゴシック" pitchFamily="-112" charset="-128"/>
              </a:defRPr>
            </a:lvl1pPr>
          </a:lstStyle>
          <a:p>
            <a:pPr>
              <a:defRPr/>
            </a:pPr>
            <a:fld id="{A5F8BDF4-D563-44A2-94AD-A3EF8269D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65320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130640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95960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2612807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3266008" algn="l" defTabSz="6532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9210" algn="l" defTabSz="6532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2411" algn="l" defTabSz="6532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5613" algn="l" defTabSz="6532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BE37A-109D-4283-A472-AF738F290D6D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7088" y="1062038"/>
            <a:ext cx="9439276" cy="53101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12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A751-EFDF-4A41-A672-1ADCBBCB1B03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193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A751-EFDF-4A41-A672-1ADCBBCB1B03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973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A751-EFDF-4A41-A672-1ADCBBCB1B03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24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A751-EFDF-4A41-A672-1ADCBBCB1B03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961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8BDF4-D563-44A2-94AD-A3EF8269D0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BE37A-109D-4283-A472-AF738F290D6D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7088" y="1062038"/>
            <a:ext cx="9439276" cy="53101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25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585132" y="3772629"/>
            <a:ext cx="10242392" cy="176437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85132" y="5784696"/>
            <a:ext cx="10242392" cy="73166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0" y="783107"/>
            <a:ext cx="13168789" cy="8650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8191" y="783107"/>
            <a:ext cx="3292197" cy="644204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0" y="783107"/>
            <a:ext cx="9632725" cy="6442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0" y="329629"/>
            <a:ext cx="13168789" cy="1371865"/>
          </a:xfrm>
          <a:prstGeom prst="rect">
            <a:avLst/>
          </a:prstGeom>
        </p:spPr>
        <p:txBody>
          <a:bodyPr lIns="130640" tIns="65320" rIns="130640" bIns="65320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99" y="7629092"/>
            <a:ext cx="3414131" cy="438235"/>
          </a:xfrm>
          <a:prstGeom prst="rect">
            <a:avLst/>
          </a:prstGeom>
        </p:spPr>
        <p:txBody>
          <a:bodyPr lIns="130640" tIns="65320" rIns="130640" bIns="65320"/>
          <a:lstStyle/>
          <a:p>
            <a:fld id="{BC28C3CC-BBDE-4DBE-A60E-A6A42F37A0A8}" type="datetime1">
              <a:rPr lang="en-US" smtClean="0"/>
              <a:pPr/>
              <a:t>12/4/2018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9263" y="7629092"/>
            <a:ext cx="4633463" cy="438235"/>
          </a:xfrm>
          <a:prstGeom prst="rect">
            <a:avLst/>
          </a:prstGeom>
        </p:spPr>
        <p:txBody>
          <a:bodyPr lIns="130640" tIns="65320" rIns="130640" bIns="65320"/>
          <a:lstStyle/>
          <a:p>
            <a:r>
              <a:rPr lang="en-IN" dirty="0" smtClean="0"/>
              <a:t>© Garware Wall Ropes Limited , 2013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6258" y="7629092"/>
            <a:ext cx="3414131" cy="438235"/>
          </a:xfrm>
          <a:prstGeom prst="rect">
            <a:avLst/>
          </a:prstGeom>
        </p:spPr>
        <p:txBody>
          <a:bodyPr lIns="130640" tIns="65320" rIns="130640" bIns="65320"/>
          <a:lstStyle/>
          <a:p>
            <a:fld id="{05FF9610-9C34-4757-87ED-F5929223621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826" y="5289301"/>
            <a:ext cx="12437190" cy="1634805"/>
          </a:xfrm>
          <a:prstGeom prst="rect">
            <a:avLst/>
          </a:prstGeo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826" y="3488729"/>
            <a:ext cx="12437190" cy="1800572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202" indent="0">
              <a:buNone/>
              <a:defRPr sz="2600"/>
            </a:lvl2pPr>
            <a:lvl3pPr marL="1306403" indent="0">
              <a:buNone/>
              <a:defRPr sz="2300"/>
            </a:lvl3pPr>
            <a:lvl4pPr marL="1959605" indent="0">
              <a:buNone/>
              <a:defRPr sz="2000"/>
            </a:lvl4pPr>
            <a:lvl5pPr marL="2612807" indent="0">
              <a:buNone/>
              <a:defRPr sz="2000"/>
            </a:lvl5pPr>
            <a:lvl6pPr marL="3266008" indent="0">
              <a:buNone/>
              <a:defRPr sz="2000"/>
            </a:lvl6pPr>
            <a:lvl7pPr marL="3919210" indent="0">
              <a:buNone/>
              <a:defRPr sz="2000"/>
            </a:lvl7pPr>
            <a:lvl8pPr marL="4572411" indent="0">
              <a:buNone/>
              <a:defRPr sz="2000"/>
            </a:lvl8pPr>
            <a:lvl9pPr marL="52256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0" y="783107"/>
            <a:ext cx="13168789" cy="8650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532" y="2126390"/>
            <a:ext cx="6096662" cy="50987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4061" y="2126390"/>
            <a:ext cx="6096662" cy="50987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0" y="329629"/>
            <a:ext cx="13168789" cy="13718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0" y="1842491"/>
            <a:ext cx="6465002" cy="76786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202" indent="0">
              <a:buNone/>
              <a:defRPr sz="2900" b="1"/>
            </a:lvl2pPr>
            <a:lvl3pPr marL="1306403" indent="0">
              <a:buNone/>
              <a:defRPr sz="2600" b="1"/>
            </a:lvl3pPr>
            <a:lvl4pPr marL="1959605" indent="0">
              <a:buNone/>
              <a:defRPr sz="2300" b="1"/>
            </a:lvl4pPr>
            <a:lvl5pPr marL="2612807" indent="0">
              <a:buNone/>
              <a:defRPr sz="2300" b="1"/>
            </a:lvl5pPr>
            <a:lvl6pPr marL="3266008" indent="0">
              <a:buNone/>
              <a:defRPr sz="2300" b="1"/>
            </a:lvl6pPr>
            <a:lvl7pPr marL="3919210" indent="0">
              <a:buNone/>
              <a:defRPr sz="2300" b="1"/>
            </a:lvl7pPr>
            <a:lvl8pPr marL="4572411" indent="0">
              <a:buNone/>
              <a:defRPr sz="2300" b="1"/>
            </a:lvl8pPr>
            <a:lvl9pPr marL="522561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0" y="2610353"/>
            <a:ext cx="6465002" cy="47424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847" y="1842491"/>
            <a:ext cx="6467542" cy="76786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202" indent="0">
              <a:buNone/>
              <a:defRPr sz="2900" b="1"/>
            </a:lvl2pPr>
            <a:lvl3pPr marL="1306403" indent="0">
              <a:buNone/>
              <a:defRPr sz="2600" b="1"/>
            </a:lvl3pPr>
            <a:lvl4pPr marL="1959605" indent="0">
              <a:buNone/>
              <a:defRPr sz="2300" b="1"/>
            </a:lvl4pPr>
            <a:lvl5pPr marL="2612807" indent="0">
              <a:buNone/>
              <a:defRPr sz="2300" b="1"/>
            </a:lvl5pPr>
            <a:lvl6pPr marL="3266008" indent="0">
              <a:buNone/>
              <a:defRPr sz="2300" b="1"/>
            </a:lvl6pPr>
            <a:lvl7pPr marL="3919210" indent="0">
              <a:buNone/>
              <a:defRPr sz="2300" b="1"/>
            </a:lvl7pPr>
            <a:lvl8pPr marL="4572411" indent="0">
              <a:buNone/>
              <a:defRPr sz="2300" b="1"/>
            </a:lvl8pPr>
            <a:lvl9pPr marL="522561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847" y="2610353"/>
            <a:ext cx="6467542" cy="47424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0" y="783107"/>
            <a:ext cx="13168789" cy="8650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0" y="327723"/>
            <a:ext cx="4813823" cy="1394729"/>
          </a:xfrm>
          <a:prstGeom prst="rect">
            <a:avLst/>
          </a:prstGeo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701" y="327724"/>
            <a:ext cx="8179688" cy="702509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600" y="1722453"/>
            <a:ext cx="4813823" cy="5630362"/>
          </a:xfrm>
        </p:spPr>
        <p:txBody>
          <a:bodyPr/>
          <a:lstStyle>
            <a:lvl1pPr marL="0" indent="0">
              <a:buNone/>
              <a:defRPr sz="2000"/>
            </a:lvl1pPr>
            <a:lvl2pPr marL="653202" indent="0">
              <a:buNone/>
              <a:defRPr sz="1700"/>
            </a:lvl2pPr>
            <a:lvl3pPr marL="1306403" indent="0">
              <a:buNone/>
              <a:defRPr sz="1400"/>
            </a:lvl3pPr>
            <a:lvl4pPr marL="1959605" indent="0">
              <a:buNone/>
              <a:defRPr sz="1300"/>
            </a:lvl4pPr>
            <a:lvl5pPr marL="2612807" indent="0">
              <a:buNone/>
              <a:defRPr sz="1300"/>
            </a:lvl5pPr>
            <a:lvl6pPr marL="3266008" indent="0">
              <a:buNone/>
              <a:defRPr sz="1300"/>
            </a:lvl6pPr>
            <a:lvl7pPr marL="3919210" indent="0">
              <a:buNone/>
              <a:defRPr sz="1300"/>
            </a:lvl7pPr>
            <a:lvl8pPr marL="4572411" indent="0">
              <a:buNone/>
              <a:defRPr sz="1300"/>
            </a:lvl8pPr>
            <a:lvl9pPr marL="52256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972" y="5761832"/>
            <a:ext cx="8779193" cy="680217"/>
          </a:xfrm>
          <a:prstGeom prst="rect">
            <a:avLst/>
          </a:prstGeo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972" y="735472"/>
            <a:ext cx="8779193" cy="4938713"/>
          </a:xfrm>
        </p:spPr>
        <p:txBody>
          <a:bodyPr/>
          <a:lstStyle>
            <a:lvl1pPr marL="0" indent="0">
              <a:buNone/>
              <a:defRPr sz="4600"/>
            </a:lvl1pPr>
            <a:lvl2pPr marL="653202" indent="0">
              <a:buNone/>
              <a:defRPr sz="4000"/>
            </a:lvl2pPr>
            <a:lvl3pPr marL="1306403" indent="0">
              <a:buNone/>
              <a:defRPr sz="3400"/>
            </a:lvl3pPr>
            <a:lvl4pPr marL="1959605" indent="0">
              <a:buNone/>
              <a:defRPr sz="2900"/>
            </a:lvl4pPr>
            <a:lvl5pPr marL="2612807" indent="0">
              <a:buNone/>
              <a:defRPr sz="2900"/>
            </a:lvl5pPr>
            <a:lvl6pPr marL="3266008" indent="0">
              <a:buNone/>
              <a:defRPr sz="2900"/>
            </a:lvl6pPr>
            <a:lvl7pPr marL="3919210" indent="0">
              <a:buNone/>
              <a:defRPr sz="2900"/>
            </a:lvl7pPr>
            <a:lvl8pPr marL="4572411" indent="0">
              <a:buNone/>
              <a:defRPr sz="2900"/>
            </a:lvl8pPr>
            <a:lvl9pPr marL="5225613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972" y="6442048"/>
            <a:ext cx="8779193" cy="966021"/>
          </a:xfrm>
        </p:spPr>
        <p:txBody>
          <a:bodyPr/>
          <a:lstStyle>
            <a:lvl1pPr marL="0" indent="0">
              <a:buNone/>
              <a:defRPr sz="2000"/>
            </a:lvl1pPr>
            <a:lvl2pPr marL="653202" indent="0">
              <a:buNone/>
              <a:defRPr sz="1700"/>
            </a:lvl2pPr>
            <a:lvl3pPr marL="1306403" indent="0">
              <a:buNone/>
              <a:defRPr sz="1400"/>
            </a:lvl3pPr>
            <a:lvl4pPr marL="1959605" indent="0">
              <a:buNone/>
              <a:defRPr sz="1300"/>
            </a:lvl4pPr>
            <a:lvl5pPr marL="2612807" indent="0">
              <a:buNone/>
              <a:defRPr sz="1300"/>
            </a:lvl5pPr>
            <a:lvl6pPr marL="3266008" indent="0">
              <a:buNone/>
              <a:defRPr sz="1300"/>
            </a:lvl6pPr>
            <a:lvl7pPr marL="3919210" indent="0">
              <a:buNone/>
              <a:defRPr sz="1300"/>
            </a:lvl7pPr>
            <a:lvl8pPr marL="4572411" indent="0">
              <a:buNone/>
              <a:defRPr sz="1300"/>
            </a:lvl8pPr>
            <a:lvl9pPr marL="52256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533" y="2126390"/>
            <a:ext cx="12437190" cy="50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40" tIns="65320" rIns="130640" bIns="6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547242" y="7715994"/>
            <a:ext cx="3414131" cy="24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40" tIns="65320" rIns="130640" bIns="653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Verdana" pitchFamily="-112" charset="0"/>
                <a:ea typeface="ＭＳ Ｐゴシック" pitchFamily="-112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B4E283-647A-43C3-91CA-5437B61229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ＭＳ Ｐゴシック" pitchFamily="-11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6" name="Picture 5" descr="Garware.jpg"/>
          <p:cNvPicPr>
            <a:picLocks noChangeAspect="1"/>
          </p:cNvPicPr>
          <p:nvPr userDrawn="1"/>
        </p:nvPicPr>
        <p:blipFill>
          <a:blip r:embed="rId14"/>
          <a:srcRect l="21715" t="31900" r="17674" b="40474"/>
          <a:stretch>
            <a:fillRect/>
          </a:stretch>
        </p:blipFill>
        <p:spPr>
          <a:xfrm>
            <a:off x="12212538" y="7441094"/>
            <a:ext cx="1727300" cy="55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653202" algn="l" rtl="0" fontAlgn="base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6pPr>
      <a:lvl7pPr marL="1306403" algn="l" rtl="0" fontAlgn="base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7pPr>
      <a:lvl8pPr marL="1959605" algn="l" rtl="0" fontAlgn="base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8pPr>
      <a:lvl9pPr marL="2612807" algn="l" rtl="0" fontAlgn="base">
        <a:spcBef>
          <a:spcPct val="0"/>
        </a:spcBef>
        <a:spcAft>
          <a:spcPct val="0"/>
        </a:spcAft>
        <a:defRPr sz="46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489901" indent="-48990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1061453" indent="-408251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633004" indent="-32660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2286206" indent="-326601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939407" indent="-32660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3592609" indent="-3266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4245811" indent="-3266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899012" indent="-3266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5552214" indent="-3266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202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403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605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807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008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9210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411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613" algn="l" defTabSz="6532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adrant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93173" cy="8231188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946" y="999580"/>
            <a:ext cx="6910488" cy="154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40" tIns="65320" rIns="130640" bIns="65320" anchor="b"/>
          <a:lstStyle/>
          <a:p>
            <a:pPr algn="ctr">
              <a:lnSpc>
                <a:spcPts val="5000"/>
              </a:lnSpc>
            </a:pP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Enhancing the application of </a:t>
            </a:r>
            <a:r>
              <a:rPr lang="en-US" sz="3200" dirty="0" err="1" smtClean="0">
                <a:solidFill>
                  <a:schemeClr val="bg1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Geosynthetics</a:t>
            </a:r>
            <a:endParaRPr lang="en-US" sz="3200" dirty="0">
              <a:solidFill>
                <a:schemeClr val="bg1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 descr="Garware.jpg"/>
          <p:cNvPicPr>
            <a:picLocks noChangeAspect="1"/>
          </p:cNvPicPr>
          <p:nvPr/>
        </p:nvPicPr>
        <p:blipFill>
          <a:blip r:embed="rId4"/>
          <a:srcRect l="21715" t="31900" r="17674" b="40474"/>
          <a:stretch>
            <a:fillRect/>
          </a:stretch>
        </p:blipFill>
        <p:spPr>
          <a:xfrm>
            <a:off x="8495302" y="5483746"/>
            <a:ext cx="5543724" cy="1786311"/>
          </a:xfrm>
          <a:prstGeom prst="rect">
            <a:avLst/>
          </a:prstGeom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63266" y="6747576"/>
            <a:ext cx="2448271" cy="3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40" tIns="65320" rIns="130640" bIns="65320"/>
          <a:lstStyle/>
          <a:p>
            <a:pPr eaLnBrk="1" hangingPunct="1">
              <a:lnSpc>
                <a:spcPts val="1572"/>
              </a:lnSpc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www.garwarefibres.com</a:t>
            </a:r>
            <a:endParaRPr lang="en-US" sz="1600" dirty="0">
              <a:solidFill>
                <a:schemeClr val="bg1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194" y="2099370"/>
            <a:ext cx="7772400" cy="44100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India :</a:t>
            </a:r>
          </a:p>
          <a:p>
            <a:pPr marL="800100" marR="0" lvl="1" indent="-342900" fontAlgn="auto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Calibri" pitchFamily="34" charset="0"/>
              <a:buChar char="⁻"/>
              <a:tabLst/>
              <a:defRPr/>
            </a:pPr>
            <a:r>
              <a:rPr lang="en-US" sz="2600" dirty="0" smtClean="0"/>
              <a:t>Total Coast Line, 8413 km </a:t>
            </a:r>
          </a:p>
          <a:p>
            <a:pPr marL="800100" marR="0" lvl="1" indent="-342900" fontAlgn="auto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Calibri" pitchFamily="34" charset="0"/>
              <a:buChar char="⁻"/>
              <a:tabLst/>
              <a:defRPr/>
            </a:pPr>
            <a:r>
              <a:rPr lang="en-US" sz="2600" dirty="0" smtClean="0"/>
              <a:t>Accretion – 3004 km</a:t>
            </a:r>
          </a:p>
          <a:p>
            <a:pPr marL="800100" marR="0" lvl="1" indent="-342900" fontAlgn="auto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Calibri" pitchFamily="34" charset="0"/>
              <a:buChar char="⁻"/>
              <a:tabLst/>
              <a:defRPr/>
            </a:pPr>
            <a:r>
              <a:rPr lang="en-US" sz="2600" dirty="0" smtClean="0"/>
              <a:t>Erosion – 3829 km</a:t>
            </a:r>
          </a:p>
          <a:p>
            <a:pPr marL="800100" marR="0" lvl="1" indent="-342900" fontAlgn="auto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Calibri" pitchFamily="34" charset="0"/>
              <a:buChar char="⁻"/>
              <a:tabLst/>
              <a:defRPr/>
            </a:pPr>
            <a:r>
              <a:rPr lang="en-US" sz="2600" dirty="0" smtClean="0"/>
              <a:t>Stable – 1580 km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Natural Forces 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SzPct val="80000"/>
              <a:buFont typeface="Calibri" pitchFamily="34" charset="0"/>
              <a:buChar char="⁻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Tidal level variation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SzPct val="80000"/>
              <a:buFont typeface="Calibri" pitchFamily="34" charset="0"/>
              <a:buChar char="⁻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Cyclones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SzPct val="80000"/>
              <a:buFont typeface="Calibri" pitchFamily="34" charset="0"/>
              <a:buChar char="⁻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Storms`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62761" y="1389969"/>
            <a:ext cx="4829896" cy="5328592"/>
            <a:chOff x="5024751" y="1304286"/>
            <a:chExt cx="4008123" cy="4433888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5024751" y="1304286"/>
              <a:ext cx="4008123" cy="4433888"/>
              <a:chOff x="1772" y="192"/>
              <a:chExt cx="3604" cy="3992"/>
            </a:xfrm>
          </p:grpSpPr>
          <p:graphicFrame>
            <p:nvGraphicFramePr>
              <p:cNvPr id="1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1049668"/>
                  </p:ext>
                </p:extLst>
              </p:nvPr>
            </p:nvGraphicFramePr>
            <p:xfrm>
              <a:off x="1772" y="192"/>
              <a:ext cx="3598" cy="39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Photo Editor Photo" r:id="rId3" imgW="5238095" imgH="5811061" progId="">
                      <p:embed/>
                    </p:oleObj>
                  </mc:Choice>
                  <mc:Fallback>
                    <p:oleObj name="Photo Editor Photo" r:id="rId3" imgW="5238095" imgH="581106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2" y="192"/>
                            <a:ext cx="3598" cy="39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31"/>
              <p:cNvSpPr>
                <a:spLocks noChangeArrowheads="1"/>
              </p:cNvSpPr>
              <p:nvPr/>
            </p:nvSpPr>
            <p:spPr bwMode="auto">
              <a:xfrm>
                <a:off x="3600" y="192"/>
                <a:ext cx="1776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5164138" y="3157538"/>
              <a:ext cx="2727325" cy="2305050"/>
              <a:chOff x="1898" y="1860"/>
              <a:chExt cx="2452" cy="2076"/>
            </a:xfrm>
          </p:grpSpPr>
          <p:sp>
            <p:nvSpPr>
              <p:cNvPr id="9" name="Freeform 33"/>
              <p:cNvSpPr>
                <a:spLocks/>
              </p:cNvSpPr>
              <p:nvPr/>
            </p:nvSpPr>
            <p:spPr bwMode="auto">
              <a:xfrm>
                <a:off x="3114" y="2208"/>
                <a:ext cx="1236" cy="1416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032" y="60"/>
                  </a:cxn>
                  <a:cxn ang="0">
                    <a:pos x="978" y="96"/>
                  </a:cxn>
                  <a:cxn ang="0">
                    <a:pos x="936" y="108"/>
                  </a:cxn>
                  <a:cxn ang="0">
                    <a:pos x="930" y="210"/>
                  </a:cxn>
                  <a:cxn ang="0">
                    <a:pos x="876" y="240"/>
                  </a:cxn>
                  <a:cxn ang="0">
                    <a:pos x="858" y="246"/>
                  </a:cxn>
                  <a:cxn ang="0">
                    <a:pos x="702" y="342"/>
                  </a:cxn>
                  <a:cxn ang="0">
                    <a:pos x="684" y="378"/>
                  </a:cxn>
                  <a:cxn ang="0">
                    <a:pos x="648" y="402"/>
                  </a:cxn>
                  <a:cxn ang="0">
                    <a:pos x="600" y="492"/>
                  </a:cxn>
                  <a:cxn ang="0">
                    <a:pos x="546" y="516"/>
                  </a:cxn>
                  <a:cxn ang="0">
                    <a:pos x="510" y="540"/>
                  </a:cxn>
                  <a:cxn ang="0">
                    <a:pos x="438" y="606"/>
                  </a:cxn>
                  <a:cxn ang="0">
                    <a:pos x="402" y="618"/>
                  </a:cxn>
                  <a:cxn ang="0">
                    <a:pos x="342" y="696"/>
                  </a:cxn>
                  <a:cxn ang="0">
                    <a:pos x="234" y="744"/>
                  </a:cxn>
                  <a:cxn ang="0">
                    <a:pos x="180" y="762"/>
                  </a:cxn>
                  <a:cxn ang="0">
                    <a:pos x="144" y="786"/>
                  </a:cxn>
                  <a:cxn ang="0">
                    <a:pos x="126" y="798"/>
                  </a:cxn>
                  <a:cxn ang="0">
                    <a:pos x="102" y="906"/>
                  </a:cxn>
                  <a:cxn ang="0">
                    <a:pos x="90" y="1002"/>
                  </a:cxn>
                  <a:cxn ang="0">
                    <a:pos x="48" y="1218"/>
                  </a:cxn>
                  <a:cxn ang="0">
                    <a:pos x="24" y="1416"/>
                  </a:cxn>
                  <a:cxn ang="0">
                    <a:pos x="0" y="1410"/>
                  </a:cxn>
                </a:cxnLst>
                <a:rect l="0" t="0" r="r" b="b"/>
                <a:pathLst>
                  <a:path w="1236" h="1416">
                    <a:moveTo>
                      <a:pt x="1236" y="0"/>
                    </a:moveTo>
                    <a:cubicBezTo>
                      <a:pt x="1216" y="79"/>
                      <a:pt x="1086" y="57"/>
                      <a:pt x="1032" y="60"/>
                    </a:cubicBezTo>
                    <a:cubicBezTo>
                      <a:pt x="1007" y="68"/>
                      <a:pt x="999" y="82"/>
                      <a:pt x="978" y="96"/>
                    </a:cubicBezTo>
                    <a:cubicBezTo>
                      <a:pt x="973" y="99"/>
                      <a:pt x="939" y="107"/>
                      <a:pt x="936" y="108"/>
                    </a:cubicBezTo>
                    <a:cubicBezTo>
                      <a:pt x="934" y="142"/>
                      <a:pt x="937" y="177"/>
                      <a:pt x="930" y="210"/>
                    </a:cubicBezTo>
                    <a:cubicBezTo>
                      <a:pt x="926" y="229"/>
                      <a:pt x="886" y="237"/>
                      <a:pt x="876" y="240"/>
                    </a:cubicBezTo>
                    <a:cubicBezTo>
                      <a:pt x="870" y="242"/>
                      <a:pt x="858" y="246"/>
                      <a:pt x="858" y="246"/>
                    </a:cubicBezTo>
                    <a:cubicBezTo>
                      <a:pt x="830" y="288"/>
                      <a:pt x="746" y="312"/>
                      <a:pt x="702" y="342"/>
                    </a:cubicBezTo>
                    <a:cubicBezTo>
                      <a:pt x="695" y="353"/>
                      <a:pt x="693" y="369"/>
                      <a:pt x="684" y="378"/>
                    </a:cubicBezTo>
                    <a:cubicBezTo>
                      <a:pt x="674" y="388"/>
                      <a:pt x="648" y="402"/>
                      <a:pt x="648" y="402"/>
                    </a:cubicBezTo>
                    <a:cubicBezTo>
                      <a:pt x="628" y="431"/>
                      <a:pt x="620" y="462"/>
                      <a:pt x="600" y="492"/>
                    </a:cubicBezTo>
                    <a:cubicBezTo>
                      <a:pt x="598" y="494"/>
                      <a:pt x="552" y="513"/>
                      <a:pt x="546" y="516"/>
                    </a:cubicBezTo>
                    <a:cubicBezTo>
                      <a:pt x="533" y="523"/>
                      <a:pt x="510" y="540"/>
                      <a:pt x="510" y="540"/>
                    </a:cubicBezTo>
                    <a:cubicBezTo>
                      <a:pt x="500" y="571"/>
                      <a:pt x="467" y="593"/>
                      <a:pt x="438" y="606"/>
                    </a:cubicBezTo>
                    <a:cubicBezTo>
                      <a:pt x="426" y="611"/>
                      <a:pt x="402" y="618"/>
                      <a:pt x="402" y="618"/>
                    </a:cubicBezTo>
                    <a:cubicBezTo>
                      <a:pt x="379" y="652"/>
                      <a:pt x="385" y="682"/>
                      <a:pt x="342" y="696"/>
                    </a:cubicBezTo>
                    <a:cubicBezTo>
                      <a:pt x="294" y="744"/>
                      <a:pt x="316" y="736"/>
                      <a:pt x="234" y="744"/>
                    </a:cubicBezTo>
                    <a:cubicBezTo>
                      <a:pt x="216" y="750"/>
                      <a:pt x="196" y="751"/>
                      <a:pt x="180" y="762"/>
                    </a:cubicBezTo>
                    <a:cubicBezTo>
                      <a:pt x="168" y="770"/>
                      <a:pt x="156" y="778"/>
                      <a:pt x="144" y="786"/>
                    </a:cubicBezTo>
                    <a:cubicBezTo>
                      <a:pt x="138" y="790"/>
                      <a:pt x="126" y="798"/>
                      <a:pt x="126" y="798"/>
                    </a:cubicBezTo>
                    <a:cubicBezTo>
                      <a:pt x="104" y="831"/>
                      <a:pt x="114" y="869"/>
                      <a:pt x="102" y="906"/>
                    </a:cubicBezTo>
                    <a:cubicBezTo>
                      <a:pt x="100" y="938"/>
                      <a:pt x="92" y="970"/>
                      <a:pt x="90" y="1002"/>
                    </a:cubicBezTo>
                    <a:cubicBezTo>
                      <a:pt x="82" y="1146"/>
                      <a:pt x="129" y="1164"/>
                      <a:pt x="48" y="1218"/>
                    </a:cubicBezTo>
                    <a:cubicBezTo>
                      <a:pt x="18" y="1264"/>
                      <a:pt x="27" y="1364"/>
                      <a:pt x="24" y="1416"/>
                    </a:cubicBezTo>
                    <a:cubicBezTo>
                      <a:pt x="4" y="1409"/>
                      <a:pt x="12" y="1410"/>
                      <a:pt x="0" y="141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898" y="1860"/>
                <a:ext cx="1234" cy="2076"/>
              </a:xfrm>
              <a:custGeom>
                <a:avLst/>
                <a:gdLst/>
                <a:ahLst/>
                <a:cxnLst>
                  <a:cxn ang="0">
                    <a:pos x="1234" y="1782"/>
                  </a:cxn>
                  <a:cxn ang="0">
                    <a:pos x="1144" y="1842"/>
                  </a:cxn>
                  <a:cxn ang="0">
                    <a:pos x="1078" y="1968"/>
                  </a:cxn>
                  <a:cxn ang="0">
                    <a:pos x="1024" y="1992"/>
                  </a:cxn>
                  <a:cxn ang="0">
                    <a:pos x="964" y="2076"/>
                  </a:cxn>
                  <a:cxn ang="0">
                    <a:pos x="874" y="2070"/>
                  </a:cxn>
                  <a:cxn ang="0">
                    <a:pos x="844" y="2040"/>
                  </a:cxn>
                  <a:cxn ang="0">
                    <a:pos x="790" y="1992"/>
                  </a:cxn>
                  <a:cxn ang="0">
                    <a:pos x="760" y="1938"/>
                  </a:cxn>
                  <a:cxn ang="0">
                    <a:pos x="742" y="1866"/>
                  </a:cxn>
                  <a:cxn ang="0">
                    <a:pos x="730" y="1830"/>
                  </a:cxn>
                  <a:cxn ang="0">
                    <a:pos x="742" y="1794"/>
                  </a:cxn>
                  <a:cxn ang="0">
                    <a:pos x="748" y="1776"/>
                  </a:cxn>
                  <a:cxn ang="0">
                    <a:pos x="736" y="1758"/>
                  </a:cxn>
                  <a:cxn ang="0">
                    <a:pos x="718" y="1746"/>
                  </a:cxn>
                  <a:cxn ang="0">
                    <a:pos x="682" y="1692"/>
                  </a:cxn>
                  <a:cxn ang="0">
                    <a:pos x="664" y="1620"/>
                  </a:cxn>
                  <a:cxn ang="0">
                    <a:pos x="634" y="1566"/>
                  </a:cxn>
                  <a:cxn ang="0">
                    <a:pos x="610" y="1398"/>
                  </a:cxn>
                  <a:cxn ang="0">
                    <a:pos x="592" y="1332"/>
                  </a:cxn>
                  <a:cxn ang="0">
                    <a:pos x="568" y="1296"/>
                  </a:cxn>
                  <a:cxn ang="0">
                    <a:pos x="556" y="1260"/>
                  </a:cxn>
                  <a:cxn ang="0">
                    <a:pos x="550" y="1242"/>
                  </a:cxn>
                  <a:cxn ang="0">
                    <a:pos x="502" y="1152"/>
                  </a:cxn>
                  <a:cxn ang="0">
                    <a:pos x="484" y="1074"/>
                  </a:cxn>
                  <a:cxn ang="0">
                    <a:pos x="460" y="864"/>
                  </a:cxn>
                  <a:cxn ang="0">
                    <a:pos x="448" y="702"/>
                  </a:cxn>
                  <a:cxn ang="0">
                    <a:pos x="418" y="648"/>
                  </a:cxn>
                  <a:cxn ang="0">
                    <a:pos x="436" y="510"/>
                  </a:cxn>
                  <a:cxn ang="0">
                    <a:pos x="478" y="438"/>
                  </a:cxn>
                  <a:cxn ang="0">
                    <a:pos x="466" y="306"/>
                  </a:cxn>
                  <a:cxn ang="0">
                    <a:pos x="430" y="282"/>
                  </a:cxn>
                  <a:cxn ang="0">
                    <a:pos x="424" y="354"/>
                  </a:cxn>
                  <a:cxn ang="0">
                    <a:pos x="298" y="420"/>
                  </a:cxn>
                  <a:cxn ang="0">
                    <a:pos x="220" y="420"/>
                  </a:cxn>
                  <a:cxn ang="0">
                    <a:pos x="214" y="402"/>
                  </a:cxn>
                  <a:cxn ang="0">
                    <a:pos x="196" y="384"/>
                  </a:cxn>
                  <a:cxn ang="0">
                    <a:pos x="130" y="318"/>
                  </a:cxn>
                  <a:cxn ang="0">
                    <a:pos x="94" y="264"/>
                  </a:cxn>
                  <a:cxn ang="0">
                    <a:pos x="82" y="246"/>
                  </a:cxn>
                  <a:cxn ang="0">
                    <a:pos x="88" y="186"/>
                  </a:cxn>
                  <a:cxn ang="0">
                    <a:pos x="154" y="216"/>
                  </a:cxn>
                  <a:cxn ang="0">
                    <a:pos x="226" y="210"/>
                  </a:cxn>
                  <a:cxn ang="0">
                    <a:pos x="250" y="156"/>
                  </a:cxn>
                  <a:cxn ang="0">
                    <a:pos x="184" y="126"/>
                  </a:cxn>
                  <a:cxn ang="0">
                    <a:pos x="112" y="132"/>
                  </a:cxn>
                  <a:cxn ang="0">
                    <a:pos x="40" y="72"/>
                  </a:cxn>
                  <a:cxn ang="0">
                    <a:pos x="22" y="36"/>
                  </a:cxn>
                  <a:cxn ang="0">
                    <a:pos x="4" y="0"/>
                  </a:cxn>
                </a:cxnLst>
                <a:rect l="0" t="0" r="r" b="b"/>
                <a:pathLst>
                  <a:path w="1234" h="2076">
                    <a:moveTo>
                      <a:pt x="1234" y="1782"/>
                    </a:moveTo>
                    <a:cubicBezTo>
                      <a:pt x="1209" y="1820"/>
                      <a:pt x="1185" y="1828"/>
                      <a:pt x="1144" y="1842"/>
                    </a:cubicBezTo>
                    <a:cubicBezTo>
                      <a:pt x="1108" y="1896"/>
                      <a:pt x="1153" y="1953"/>
                      <a:pt x="1078" y="1968"/>
                    </a:cubicBezTo>
                    <a:cubicBezTo>
                      <a:pt x="1062" y="1979"/>
                      <a:pt x="1024" y="1992"/>
                      <a:pt x="1024" y="1992"/>
                    </a:cubicBezTo>
                    <a:cubicBezTo>
                      <a:pt x="1008" y="2016"/>
                      <a:pt x="988" y="2060"/>
                      <a:pt x="964" y="2076"/>
                    </a:cubicBezTo>
                    <a:cubicBezTo>
                      <a:pt x="934" y="2074"/>
                      <a:pt x="904" y="2075"/>
                      <a:pt x="874" y="2070"/>
                    </a:cubicBezTo>
                    <a:cubicBezTo>
                      <a:pt x="856" y="2067"/>
                      <a:pt x="854" y="2051"/>
                      <a:pt x="844" y="2040"/>
                    </a:cubicBezTo>
                    <a:cubicBezTo>
                      <a:pt x="814" y="2006"/>
                      <a:pt x="817" y="2010"/>
                      <a:pt x="790" y="1992"/>
                    </a:cubicBezTo>
                    <a:cubicBezTo>
                      <a:pt x="783" y="1972"/>
                      <a:pt x="760" y="1938"/>
                      <a:pt x="760" y="1938"/>
                    </a:cubicBezTo>
                    <a:cubicBezTo>
                      <a:pt x="752" y="1890"/>
                      <a:pt x="758" y="1914"/>
                      <a:pt x="742" y="1866"/>
                    </a:cubicBezTo>
                    <a:cubicBezTo>
                      <a:pt x="738" y="1854"/>
                      <a:pt x="730" y="1830"/>
                      <a:pt x="730" y="1830"/>
                    </a:cubicBezTo>
                    <a:cubicBezTo>
                      <a:pt x="734" y="1818"/>
                      <a:pt x="738" y="1806"/>
                      <a:pt x="742" y="1794"/>
                    </a:cubicBezTo>
                    <a:cubicBezTo>
                      <a:pt x="744" y="1788"/>
                      <a:pt x="748" y="1776"/>
                      <a:pt x="748" y="1776"/>
                    </a:cubicBezTo>
                    <a:cubicBezTo>
                      <a:pt x="744" y="1770"/>
                      <a:pt x="741" y="1763"/>
                      <a:pt x="736" y="1758"/>
                    </a:cubicBezTo>
                    <a:cubicBezTo>
                      <a:pt x="731" y="1753"/>
                      <a:pt x="723" y="1751"/>
                      <a:pt x="718" y="1746"/>
                    </a:cubicBezTo>
                    <a:cubicBezTo>
                      <a:pt x="704" y="1730"/>
                      <a:pt x="694" y="1710"/>
                      <a:pt x="682" y="1692"/>
                    </a:cubicBezTo>
                    <a:cubicBezTo>
                      <a:pt x="668" y="1671"/>
                      <a:pt x="676" y="1642"/>
                      <a:pt x="664" y="1620"/>
                    </a:cubicBezTo>
                    <a:cubicBezTo>
                      <a:pt x="630" y="1558"/>
                      <a:pt x="648" y="1607"/>
                      <a:pt x="634" y="1566"/>
                    </a:cubicBezTo>
                    <a:cubicBezTo>
                      <a:pt x="630" y="1486"/>
                      <a:pt x="646" y="1452"/>
                      <a:pt x="610" y="1398"/>
                    </a:cubicBezTo>
                    <a:cubicBezTo>
                      <a:pt x="607" y="1382"/>
                      <a:pt x="601" y="1345"/>
                      <a:pt x="592" y="1332"/>
                    </a:cubicBezTo>
                    <a:cubicBezTo>
                      <a:pt x="584" y="1320"/>
                      <a:pt x="573" y="1310"/>
                      <a:pt x="568" y="1296"/>
                    </a:cubicBezTo>
                    <a:cubicBezTo>
                      <a:pt x="564" y="1284"/>
                      <a:pt x="560" y="1272"/>
                      <a:pt x="556" y="1260"/>
                    </a:cubicBezTo>
                    <a:cubicBezTo>
                      <a:pt x="554" y="1254"/>
                      <a:pt x="550" y="1242"/>
                      <a:pt x="550" y="1242"/>
                    </a:cubicBezTo>
                    <a:cubicBezTo>
                      <a:pt x="542" y="1166"/>
                      <a:pt x="553" y="1186"/>
                      <a:pt x="502" y="1152"/>
                    </a:cubicBezTo>
                    <a:cubicBezTo>
                      <a:pt x="486" y="1103"/>
                      <a:pt x="492" y="1129"/>
                      <a:pt x="484" y="1074"/>
                    </a:cubicBezTo>
                    <a:cubicBezTo>
                      <a:pt x="480" y="1007"/>
                      <a:pt x="476" y="930"/>
                      <a:pt x="460" y="864"/>
                    </a:cubicBezTo>
                    <a:cubicBezTo>
                      <a:pt x="456" y="810"/>
                      <a:pt x="462" y="754"/>
                      <a:pt x="448" y="702"/>
                    </a:cubicBezTo>
                    <a:cubicBezTo>
                      <a:pt x="442" y="682"/>
                      <a:pt x="425" y="668"/>
                      <a:pt x="418" y="648"/>
                    </a:cubicBezTo>
                    <a:cubicBezTo>
                      <a:pt x="427" y="604"/>
                      <a:pt x="423" y="551"/>
                      <a:pt x="436" y="510"/>
                    </a:cubicBezTo>
                    <a:cubicBezTo>
                      <a:pt x="444" y="484"/>
                      <a:pt x="469" y="465"/>
                      <a:pt x="478" y="438"/>
                    </a:cubicBezTo>
                    <a:cubicBezTo>
                      <a:pt x="482" y="366"/>
                      <a:pt x="497" y="353"/>
                      <a:pt x="466" y="306"/>
                    </a:cubicBezTo>
                    <a:cubicBezTo>
                      <a:pt x="461" y="276"/>
                      <a:pt x="459" y="238"/>
                      <a:pt x="430" y="282"/>
                    </a:cubicBezTo>
                    <a:cubicBezTo>
                      <a:pt x="428" y="306"/>
                      <a:pt x="430" y="331"/>
                      <a:pt x="424" y="354"/>
                    </a:cubicBezTo>
                    <a:cubicBezTo>
                      <a:pt x="414" y="392"/>
                      <a:pt x="331" y="415"/>
                      <a:pt x="298" y="420"/>
                    </a:cubicBezTo>
                    <a:cubicBezTo>
                      <a:pt x="269" y="430"/>
                      <a:pt x="261" y="435"/>
                      <a:pt x="220" y="420"/>
                    </a:cubicBezTo>
                    <a:cubicBezTo>
                      <a:pt x="214" y="418"/>
                      <a:pt x="218" y="407"/>
                      <a:pt x="214" y="402"/>
                    </a:cubicBezTo>
                    <a:cubicBezTo>
                      <a:pt x="209" y="395"/>
                      <a:pt x="203" y="389"/>
                      <a:pt x="196" y="384"/>
                    </a:cubicBezTo>
                    <a:cubicBezTo>
                      <a:pt x="172" y="364"/>
                      <a:pt x="150" y="343"/>
                      <a:pt x="130" y="318"/>
                    </a:cubicBezTo>
                    <a:cubicBezTo>
                      <a:pt x="117" y="301"/>
                      <a:pt x="106" y="282"/>
                      <a:pt x="94" y="264"/>
                    </a:cubicBezTo>
                    <a:cubicBezTo>
                      <a:pt x="90" y="258"/>
                      <a:pt x="82" y="246"/>
                      <a:pt x="82" y="246"/>
                    </a:cubicBezTo>
                    <a:cubicBezTo>
                      <a:pt x="84" y="226"/>
                      <a:pt x="76" y="202"/>
                      <a:pt x="88" y="186"/>
                    </a:cubicBezTo>
                    <a:cubicBezTo>
                      <a:pt x="102" y="168"/>
                      <a:pt x="140" y="211"/>
                      <a:pt x="154" y="216"/>
                    </a:cubicBezTo>
                    <a:cubicBezTo>
                      <a:pt x="178" y="214"/>
                      <a:pt x="204" y="221"/>
                      <a:pt x="226" y="210"/>
                    </a:cubicBezTo>
                    <a:cubicBezTo>
                      <a:pt x="244" y="201"/>
                      <a:pt x="239" y="172"/>
                      <a:pt x="250" y="156"/>
                    </a:cubicBezTo>
                    <a:cubicBezTo>
                      <a:pt x="236" y="113"/>
                      <a:pt x="235" y="120"/>
                      <a:pt x="184" y="126"/>
                    </a:cubicBezTo>
                    <a:cubicBezTo>
                      <a:pt x="136" y="142"/>
                      <a:pt x="160" y="140"/>
                      <a:pt x="112" y="132"/>
                    </a:cubicBezTo>
                    <a:cubicBezTo>
                      <a:pt x="90" y="110"/>
                      <a:pt x="66" y="89"/>
                      <a:pt x="40" y="72"/>
                    </a:cubicBezTo>
                    <a:cubicBezTo>
                      <a:pt x="33" y="61"/>
                      <a:pt x="29" y="47"/>
                      <a:pt x="22" y="36"/>
                    </a:cubicBezTo>
                    <a:cubicBezTo>
                      <a:pt x="0" y="3"/>
                      <a:pt x="4" y="34"/>
                      <a:pt x="4" y="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7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59318" y="-29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9503185" y="182886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459126" y="171455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-51" y="7974019"/>
            <a:ext cx="14631988" cy="257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40" tIns="65320" rIns="130640" bIns="65320" rtlCol="0" anchor="ctr"/>
          <a:lstStyle/>
          <a:p>
            <a:pPr algn="ctr"/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1" y="7973990"/>
            <a:ext cx="5545421" cy="257198"/>
          </a:xfrm>
          <a:prstGeom prst="rect">
            <a:avLst/>
          </a:prstGeom>
        </p:spPr>
        <p:txBody>
          <a:bodyPr lIns="385749"/>
          <a:lstStyle/>
          <a:p>
            <a:pPr defTabSz="1306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kern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GTFL</a:t>
            </a:r>
            <a:endParaRPr lang="de-DE" altLang="de-DE" kern="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4174786" y="7973991"/>
            <a:ext cx="457202" cy="257226"/>
          </a:xfrm>
        </p:spPr>
        <p:txBody>
          <a:bodyPr/>
          <a:lstStyle/>
          <a:p>
            <a:pPr algn="ctr"/>
            <a:fld id="{05FF9610-9C34-4757-87ED-F59292236212}" type="slidenum">
              <a:rPr lang="en-IN" sz="110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/>
              <a:t>11</a:t>
            </a:fld>
            <a:endParaRPr lang="en-IN" sz="11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4012659" y="8092183"/>
            <a:ext cx="25925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-327568"/>
            <a:ext cx="263896" cy="6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40" tIns="65320" rIns="130640" bIns="653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46080" y="501618"/>
            <a:ext cx="779097" cy="916746"/>
          </a:xfrm>
          <a:prstGeom prst="rect">
            <a:avLst/>
          </a:prstGeom>
          <a:noFill/>
        </p:spPr>
        <p:txBody>
          <a:bodyPr wrap="none" lIns="385749" tIns="65320" rIns="385749" bIns="65320" rtlCol="0" anchor="ctr">
            <a:spAutoFit/>
          </a:bodyPr>
          <a:lstStyle/>
          <a:p>
            <a:endParaRPr lang="en-IN" sz="5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354" t="4771" r="5048" b="10934"/>
          <a:stretch>
            <a:fillRect/>
          </a:stretch>
        </p:blipFill>
        <p:spPr bwMode="auto">
          <a:xfrm>
            <a:off x="3787602" y="2243386"/>
            <a:ext cx="7391400" cy="35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23506" y="1429825"/>
            <a:ext cx="7772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600" u="sng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REVETMENTS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59318" y="-29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9503185" y="182886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459126" y="171455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-51" y="7974019"/>
            <a:ext cx="14631988" cy="257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40" tIns="65320" rIns="130640" bIns="65320" rtlCol="0" anchor="ctr"/>
          <a:lstStyle/>
          <a:p>
            <a:pPr algn="ctr"/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1" y="7973990"/>
            <a:ext cx="5545421" cy="257198"/>
          </a:xfrm>
          <a:prstGeom prst="rect">
            <a:avLst/>
          </a:prstGeom>
        </p:spPr>
        <p:txBody>
          <a:bodyPr lIns="385749"/>
          <a:lstStyle/>
          <a:p>
            <a:pPr defTabSz="1306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kern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GTFL</a:t>
            </a:r>
            <a:endParaRPr lang="de-DE" altLang="de-DE" kern="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4174786" y="7973991"/>
            <a:ext cx="457202" cy="257226"/>
          </a:xfrm>
        </p:spPr>
        <p:txBody>
          <a:bodyPr/>
          <a:lstStyle/>
          <a:p>
            <a:pPr algn="ctr"/>
            <a:fld id="{05FF9610-9C34-4757-87ED-F59292236212}" type="slidenum">
              <a:rPr lang="en-IN" sz="110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/>
              <a:t>12</a:t>
            </a:fld>
            <a:endParaRPr lang="en-IN" sz="11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4012659" y="8092183"/>
            <a:ext cx="25925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-327568"/>
            <a:ext cx="263896" cy="6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40" tIns="65320" rIns="130640" bIns="653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46080" y="501618"/>
            <a:ext cx="779097" cy="916746"/>
          </a:xfrm>
          <a:prstGeom prst="rect">
            <a:avLst/>
          </a:prstGeom>
          <a:noFill/>
        </p:spPr>
        <p:txBody>
          <a:bodyPr wrap="none" lIns="385749" tIns="65320" rIns="385749" bIns="65320" rtlCol="0" anchor="ctr">
            <a:spAutoFit/>
          </a:bodyPr>
          <a:lstStyle/>
          <a:p>
            <a:endParaRPr lang="en-IN" sz="5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66" y="1719942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931618" y="1418364"/>
            <a:ext cx="7772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600" u="sng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COASTAL REVETMENTS</a:t>
            </a:r>
            <a:endParaRPr lang="en-US" sz="2600" u="sng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59318" y="-29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9503185" y="182886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459126" y="171455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-51" y="7974019"/>
            <a:ext cx="14631988" cy="257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40" tIns="65320" rIns="130640" bIns="65320" rtlCol="0" anchor="ctr"/>
          <a:lstStyle/>
          <a:p>
            <a:pPr algn="ctr"/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1" y="7973990"/>
            <a:ext cx="5545421" cy="257198"/>
          </a:xfrm>
          <a:prstGeom prst="rect">
            <a:avLst/>
          </a:prstGeom>
        </p:spPr>
        <p:txBody>
          <a:bodyPr lIns="385749"/>
          <a:lstStyle/>
          <a:p>
            <a:pPr defTabSz="1306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kern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GTFL</a:t>
            </a:r>
            <a:endParaRPr lang="de-DE" altLang="de-DE" kern="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4174786" y="7973991"/>
            <a:ext cx="457202" cy="257226"/>
          </a:xfrm>
        </p:spPr>
        <p:txBody>
          <a:bodyPr/>
          <a:lstStyle/>
          <a:p>
            <a:pPr algn="ctr"/>
            <a:fld id="{05FF9610-9C34-4757-87ED-F59292236212}" type="slidenum">
              <a:rPr lang="en-IN" sz="110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/>
              <a:t>13</a:t>
            </a:fld>
            <a:endParaRPr lang="en-IN" sz="11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4012659" y="8092183"/>
            <a:ext cx="25925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-327568"/>
            <a:ext cx="263896" cy="6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40" tIns="65320" rIns="130640" bIns="653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91458" y="515194"/>
            <a:ext cx="779097" cy="916746"/>
          </a:xfrm>
          <a:prstGeom prst="rect">
            <a:avLst/>
          </a:prstGeom>
          <a:noFill/>
        </p:spPr>
        <p:txBody>
          <a:bodyPr wrap="none" lIns="385749" tIns="65320" rIns="385749" bIns="65320" rtlCol="0" anchor="ctr">
            <a:spAutoFit/>
          </a:bodyPr>
          <a:lstStyle/>
          <a:p>
            <a:endParaRPr lang="en-IN" sz="5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Picture 15" descr="C:\Users\S1186\AppData\Local\Microsoft\Windows\Temporary Internet Files\Content.Word\IMG-20180212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91" y="1235274"/>
            <a:ext cx="655272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S1186\AppData\Local\Microsoft\Windows\Temporary Internet Files\Content.Word\20181129_133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6066" y="1307282"/>
            <a:ext cx="61367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23306" y="515165"/>
            <a:ext cx="10343497" cy="432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600" u="sng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OTHER HIGHWAY APPLICATIONS – EROSION CONTROL </a:t>
            </a:r>
            <a:endParaRPr lang="en-US" sz="2600" u="sng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38" y="1739330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05784" y="731218"/>
            <a:ext cx="11652468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600" u="sng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SMART CITIES – LANDFILLS FOR SOLID WASTE MANAGEMENT</a:t>
            </a:r>
            <a:r>
              <a:rPr lang="en-US" sz="2600" u="sng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endParaRPr lang="en-US" sz="2600" u="sng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258" y="-24714"/>
            <a:ext cx="13177464" cy="8134106"/>
          </a:xfrm>
          <a:prstGeom prst="rect">
            <a:avLst/>
          </a:prstGeom>
          <a:noFill/>
          <a:ln>
            <a:noFill/>
          </a:ln>
        </p:spPr>
        <p:txBody>
          <a:bodyPr wrap="square" lIns="385749" tIns="65320" rIns="385749" bIns="65320" rtlCol="0" anchor="ctr">
            <a:spAutoFit/>
          </a:bodyPr>
          <a:lstStyle/>
          <a:p>
            <a:pPr algn="ctr"/>
            <a:endParaRPr lang="en-IN" sz="1800" dirty="0" smtClean="0">
              <a:latin typeface="Georgia" pitchFamily="18" charset="0"/>
            </a:endParaRPr>
          </a:p>
          <a:p>
            <a:pPr lvl="0"/>
            <a:endParaRPr lang="en-US" sz="18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Challenges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 ?</a:t>
            </a:r>
          </a:p>
          <a:p>
            <a:pPr lvl="0"/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Lack of a “preventive maintenance culture”, especially in the Water Resource Departments</a:t>
            </a:r>
          </a:p>
          <a:p>
            <a:pPr lvl="0"/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Life cycle costing not considered for viability.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Lack of standards, codes, guidelines</a:t>
            </a:r>
          </a:p>
          <a:p>
            <a:pPr lvl="0"/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Need for a central co-ordination agency to pull the diverse experiences of State Governments and imbibe learnings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Delays in decision making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Lack of a clear cut mandate from the decision making level</a:t>
            </a:r>
          </a:p>
          <a:p>
            <a:pPr lvl="0"/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IN" sz="1800" b="1" dirty="0" smtClean="0">
                <a:latin typeface="Georgia" pitchFamily="18" charset="0"/>
              </a:rPr>
              <a:t>            </a:t>
            </a:r>
            <a:r>
              <a:rPr lang="en-IN" sz="14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                    </a:t>
            </a:r>
            <a:endParaRPr lang="en-IN" sz="14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0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adrant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93173" cy="8231188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946" y="1811338"/>
            <a:ext cx="6910488" cy="73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40" tIns="65320" rIns="130640" bIns="65320" anchor="b"/>
          <a:lstStyle/>
          <a:p>
            <a:pPr algn="ctr">
              <a:lnSpc>
                <a:spcPts val="5000"/>
              </a:lnSpc>
            </a:pP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Thank you</a:t>
            </a:r>
            <a:endParaRPr lang="en-US" sz="3200" dirty="0">
              <a:solidFill>
                <a:schemeClr val="bg1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 descr="Garware.jpg"/>
          <p:cNvPicPr>
            <a:picLocks noChangeAspect="1"/>
          </p:cNvPicPr>
          <p:nvPr/>
        </p:nvPicPr>
        <p:blipFill>
          <a:blip r:embed="rId4"/>
          <a:srcRect l="21715" t="31900" r="17674" b="40474"/>
          <a:stretch>
            <a:fillRect/>
          </a:stretch>
        </p:blipFill>
        <p:spPr>
          <a:xfrm>
            <a:off x="8495302" y="5483746"/>
            <a:ext cx="5543724" cy="1786311"/>
          </a:xfrm>
          <a:prstGeom prst="rect">
            <a:avLst/>
          </a:prstGeom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63266" y="6747576"/>
            <a:ext cx="2448271" cy="3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40" tIns="65320" rIns="130640" bIns="65320"/>
          <a:lstStyle/>
          <a:p>
            <a:pPr eaLnBrk="1" hangingPunct="1">
              <a:lnSpc>
                <a:spcPts val="1572"/>
              </a:lnSpc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www.garwarefibres.com</a:t>
            </a:r>
            <a:endParaRPr lang="en-US" sz="1600" dirty="0">
              <a:solidFill>
                <a:schemeClr val="bg1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aipur Garwal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/>
          <a:stretch>
            <a:fillRect/>
          </a:stretch>
        </p:blipFill>
        <p:spPr bwMode="auto">
          <a:xfrm>
            <a:off x="2635474" y="1451298"/>
            <a:ext cx="8553450" cy="604867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0743" y="515194"/>
            <a:ext cx="91711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Commonly used applications of geo-synthetics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19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59318" y="-29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9503185" y="182886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459126" y="171455"/>
            <a:ext cx="2629204" cy="655136"/>
          </a:xfrm>
          <a:prstGeom prst="rect">
            <a:avLst/>
          </a:prstGeom>
          <a:noFill/>
        </p:spPr>
        <p:txBody>
          <a:bodyPr wrap="square" lIns="130640" tIns="65320" rIns="130640" bIns="65320" rtlCol="0">
            <a:spAutoFit/>
          </a:bodyPr>
          <a:lstStyle/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-51" y="7974019"/>
            <a:ext cx="14631988" cy="257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40" tIns="65320" rIns="130640" bIns="65320" rtlCol="0" anchor="ctr"/>
          <a:lstStyle/>
          <a:p>
            <a:pPr algn="ctr"/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1" y="7973990"/>
            <a:ext cx="5545421" cy="257198"/>
          </a:xfrm>
          <a:prstGeom prst="rect">
            <a:avLst/>
          </a:prstGeom>
        </p:spPr>
        <p:txBody>
          <a:bodyPr lIns="385749"/>
          <a:lstStyle/>
          <a:p>
            <a:pPr defTabSz="1306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kern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GTFL</a:t>
            </a:r>
            <a:endParaRPr lang="de-DE" altLang="de-DE" kern="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4174786" y="7973991"/>
            <a:ext cx="457202" cy="257226"/>
          </a:xfrm>
        </p:spPr>
        <p:txBody>
          <a:bodyPr/>
          <a:lstStyle/>
          <a:p>
            <a:pPr algn="ctr"/>
            <a:fld id="{05FF9610-9C34-4757-87ED-F59292236212}" type="slidenum">
              <a:rPr lang="en-IN" sz="110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pPr algn="ctr"/>
              <a:t>3</a:t>
            </a:fld>
            <a:endParaRPr lang="en-IN" sz="11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4012659" y="8092183"/>
            <a:ext cx="25925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-327568"/>
            <a:ext cx="263896" cy="6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40" tIns="65320" rIns="130640" bIns="653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75434" y="453027"/>
            <a:ext cx="779097" cy="916746"/>
          </a:xfrm>
          <a:prstGeom prst="rect">
            <a:avLst/>
          </a:prstGeom>
          <a:noFill/>
        </p:spPr>
        <p:txBody>
          <a:bodyPr wrap="none" lIns="385749" tIns="65320" rIns="385749" bIns="65320" rtlCol="0" anchor="ctr">
            <a:spAutoFit/>
          </a:bodyPr>
          <a:lstStyle/>
          <a:p>
            <a:endParaRPr lang="en-IN" sz="5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Picture 11" descr="C:\Users\K053\Desktop\Tiru sir\IL &amp; FS Images\Site Images GP0229 Gabion 15+750 to 15+930 RHS\Images\WP_20160430_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338" y="1549503"/>
            <a:ext cx="6048672" cy="55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:\Tiru sir\IL &amp; FS Images\Site Images GP0229 Gabion 15+750 to 15+930 RHS\20160910_1515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074" y="1561204"/>
            <a:ext cx="6138711" cy="54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491458" y="7259332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cap="all" dirty="0" smtClean="0">
                <a:solidFill>
                  <a:srgbClr val="FF33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Photograph of the site before intervention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9133760" y="7263016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cap="all" dirty="0" smtClean="0">
                <a:solidFill>
                  <a:srgbClr val="FF33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Photograph of the site after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8881" y="652202"/>
            <a:ext cx="90252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Commonly used applications of </a:t>
            </a:r>
            <a:r>
              <a:rPr lang="en-IN" dirty="0" err="1" smtClean="0"/>
              <a:t>geosynthetics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80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34" y="103646"/>
            <a:ext cx="13177464" cy="7610886"/>
          </a:xfrm>
          <a:prstGeom prst="rect">
            <a:avLst/>
          </a:prstGeom>
          <a:noFill/>
          <a:ln>
            <a:noFill/>
          </a:ln>
        </p:spPr>
        <p:txBody>
          <a:bodyPr wrap="square" lIns="385749" tIns="65320" rIns="385749" bIns="65320" rtlCol="0" anchor="ctr">
            <a:spAutoFit/>
          </a:bodyPr>
          <a:lstStyle/>
          <a:p>
            <a:pPr algn="ctr"/>
            <a:endParaRPr lang="en-IN" sz="1800" dirty="0" smtClean="0">
              <a:latin typeface="Georgia" pitchFamily="18" charset="0"/>
            </a:endParaRPr>
          </a:p>
          <a:p>
            <a:pPr lvl="0"/>
            <a:endParaRPr lang="en-US" sz="18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What was done right ?</a:t>
            </a:r>
          </a:p>
          <a:p>
            <a:pPr lvl="0"/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Extensive trials and R&amp;D to establish viability of the system</a:t>
            </a:r>
          </a:p>
          <a:p>
            <a:pPr lvl="0"/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Life cycle costing considered for viability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Incorporation into standards ( </a:t>
            </a:r>
            <a:r>
              <a:rPr lang="en-US" sz="2800" dirty="0" err="1" smtClean="0">
                <a:latin typeface="Georgia" pitchFamily="18" charset="0"/>
                <a:cs typeface="Times New Roman" pitchFamily="18" charset="0"/>
              </a:rPr>
              <a:t>MoRTH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, IS codes, IRC codes, </a:t>
            </a:r>
            <a:r>
              <a:rPr lang="en-US" sz="2800" dirty="0" err="1" smtClean="0">
                <a:latin typeface="Georgia" pitchFamily="18" charset="0"/>
                <a:cs typeface="Times New Roman" pitchFamily="18" charset="0"/>
              </a:rPr>
              <a:t>etc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 Mandate to user agencies / Consultants</a:t>
            </a:r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IN" sz="1800" b="1" dirty="0" smtClean="0">
                <a:latin typeface="Georgia" pitchFamily="18" charset="0"/>
              </a:rPr>
              <a:t>            </a:t>
            </a:r>
            <a:r>
              <a:rPr lang="en-IN" sz="14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                    </a:t>
            </a:r>
            <a:endParaRPr lang="en-IN" sz="14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1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34" y="-619627"/>
            <a:ext cx="13177464" cy="9057436"/>
          </a:xfrm>
          <a:prstGeom prst="rect">
            <a:avLst/>
          </a:prstGeom>
          <a:noFill/>
          <a:ln>
            <a:noFill/>
          </a:ln>
        </p:spPr>
        <p:txBody>
          <a:bodyPr wrap="square" lIns="385749" tIns="65320" rIns="385749" bIns="65320" rtlCol="0" anchor="ctr">
            <a:spAutoFit/>
          </a:bodyPr>
          <a:lstStyle/>
          <a:p>
            <a:pPr algn="ctr"/>
            <a:endParaRPr lang="en-IN" sz="1800" dirty="0" smtClean="0">
              <a:latin typeface="Georgia" pitchFamily="18" charset="0"/>
            </a:endParaRPr>
          </a:p>
          <a:p>
            <a:pPr lvl="0"/>
            <a:endParaRPr lang="en-US" sz="18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The road forward</a:t>
            </a:r>
          </a:p>
          <a:p>
            <a:pPr lvl="0"/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River applications</a:t>
            </a:r>
          </a:p>
          <a:p>
            <a:pPr lvl="0"/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Coastal applications</a:t>
            </a:r>
          </a:p>
          <a:p>
            <a:pPr lvl="0"/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Other highway applications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Mining applications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Smart cities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lvl="0"/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IN" sz="1800" b="1" dirty="0" smtClean="0">
                <a:latin typeface="Georgia" pitchFamily="18" charset="0"/>
              </a:rPr>
              <a:t>            </a:t>
            </a:r>
            <a:r>
              <a:rPr lang="en-IN" sz="14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                    </a:t>
            </a:r>
            <a:endParaRPr lang="en-IN" sz="14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91" t="14141" r="12194" b="3911"/>
          <a:stretch>
            <a:fillRect/>
          </a:stretch>
        </p:blipFill>
        <p:spPr bwMode="auto">
          <a:xfrm>
            <a:off x="4075634" y="594557"/>
            <a:ext cx="6984776" cy="67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31818" y="757197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Georgia" pitchFamily="18" charset="0"/>
              </a:rPr>
              <a:t>MAJOR RIVERS IN INDIA</a:t>
            </a:r>
            <a:endParaRPr lang="en-IN" sz="1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46" y="1811338"/>
            <a:ext cx="820891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83546" y="875234"/>
            <a:ext cx="9140552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600" u="sng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AGRICULTURAL LAND ENCROACHMENT BY RIVERS </a:t>
            </a:r>
            <a:endParaRPr lang="en-US" sz="2600" u="sng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" y="1307282"/>
            <a:ext cx="633670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6991"/>
          <a:stretch>
            <a:fillRect/>
          </a:stretch>
        </p:blipFill>
        <p:spPr bwMode="auto">
          <a:xfrm>
            <a:off x="7099970" y="1307282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ilibhit and Gorakpur photos\DSC01410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4" y="1451297"/>
            <a:ext cx="6768752" cy="5386685"/>
          </a:xfrm>
          <a:prstGeom prst="rect">
            <a:avLst/>
          </a:prstGeom>
          <a:noFill/>
          <a:ln w="0">
            <a:solidFill>
              <a:schemeClr val="tx1">
                <a:alpha val="4901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0"/>
          <a:stretch>
            <a:fillRect/>
          </a:stretch>
        </p:blipFill>
        <p:spPr bwMode="auto">
          <a:xfrm>
            <a:off x="7523163" y="1451298"/>
            <a:ext cx="7108825" cy="53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13518F"/>
      </a:dk2>
      <a:lt2>
        <a:srgbClr val="808080"/>
      </a:lt2>
      <a:accent1>
        <a:srgbClr val="8CC63F"/>
      </a:accent1>
      <a:accent2>
        <a:srgbClr val="0091D5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83C1"/>
      </a:accent6>
      <a:hlink>
        <a:srgbClr val="81CBEE"/>
      </a:hlink>
      <a:folHlink>
        <a:srgbClr val="4F692D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13518F"/>
        </a:dk2>
        <a:lt2>
          <a:srgbClr val="808080"/>
        </a:lt2>
        <a:accent1>
          <a:srgbClr val="8CC63F"/>
        </a:accent1>
        <a:accent2>
          <a:srgbClr val="0091D5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83C1"/>
        </a:accent6>
        <a:hlink>
          <a:srgbClr val="81CBEE"/>
        </a:hlink>
        <a:folHlink>
          <a:srgbClr val="4F69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6808</TotalTime>
  <Words>223</Words>
  <Application>Microsoft Office PowerPoint</Application>
  <PresentationFormat>Custom</PresentationFormat>
  <Paragraphs>101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Georgia</vt:lpstr>
      <vt:lpstr>Times New Roman</vt:lpstr>
      <vt:lpstr>Verdana</vt:lpstr>
      <vt:lpstr>Wingdings</vt:lpstr>
      <vt:lpstr>Blank Presentation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Thiru Kulkarni</cp:lastModifiedBy>
  <cp:revision>579</cp:revision>
  <dcterms:created xsi:type="dcterms:W3CDTF">2010-04-22T08:29:04Z</dcterms:created>
  <dcterms:modified xsi:type="dcterms:W3CDTF">2018-12-04T07:12:13Z</dcterms:modified>
</cp:coreProperties>
</file>